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1719" r:id="rId2"/>
    <p:sldId id="1725" r:id="rId3"/>
    <p:sldId id="1726" r:id="rId4"/>
    <p:sldId id="1728" r:id="rId5"/>
    <p:sldId id="1729" r:id="rId6"/>
    <p:sldId id="172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335D953-526B-4BB1-AF04-D9DED80D3C13}">
          <p14:sldIdLst>
            <p14:sldId id="1719"/>
            <p14:sldId id="1725"/>
            <p14:sldId id="1726"/>
            <p14:sldId id="1728"/>
            <p14:sldId id="1729"/>
            <p14:sldId id="17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536"/>
    <a:srgbClr val="DEE7D6"/>
    <a:srgbClr val="EF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03" autoAdjust="0"/>
  </p:normalViewPr>
  <p:slideViewPr>
    <p:cSldViewPr snapToGrid="0">
      <p:cViewPr varScale="1">
        <p:scale>
          <a:sx n="79" d="100"/>
          <a:sy n="79" d="100"/>
        </p:scale>
        <p:origin x="5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60EF6-D245-4C0A-BD22-1DF10B9840A9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102B6-4CF3-4AE2-A816-C8CDAF3C0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0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1064 on chip/U taper power&gt; 100mW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02B6-4CF3-4AE2-A816-C8CDAF3C0C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83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C327-FE78-4270-B855-8067AC543524}" type="datetime1">
              <a:rPr lang="zh-CN" altLang="en-US" smtClean="0"/>
              <a:t>2024/5/27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59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9A62-0C38-4E62-913E-8F94EC0FE9F0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0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7351-52DE-44F1-8F5B-B03D63B8590A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45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604" y="336608"/>
            <a:ext cx="10515600" cy="584887"/>
          </a:xfrm>
        </p:spPr>
        <p:txBody>
          <a:bodyPr/>
          <a:lstStyle>
            <a:lvl1pPr>
              <a:defRPr>
                <a:solidFill>
                  <a:srgbClr val="E5753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6377-B768-4B05-8C6C-DD1031A590AE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65A605E-CDFB-48F0-9262-92E6FAB0F34F}"/>
              </a:ext>
            </a:extLst>
          </p:cNvPr>
          <p:cNvCxnSpPr>
            <a:cxnSpLocks/>
          </p:cNvCxnSpPr>
          <p:nvPr userDrawn="1"/>
        </p:nvCxnSpPr>
        <p:spPr>
          <a:xfrm>
            <a:off x="428368" y="999764"/>
            <a:ext cx="1133875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DC1FD71-DEEB-4393-91A7-3EA78EA471F7}"/>
              </a:ext>
            </a:extLst>
          </p:cNvPr>
          <p:cNvCxnSpPr>
            <a:cxnSpLocks/>
          </p:cNvCxnSpPr>
          <p:nvPr userDrawn="1"/>
        </p:nvCxnSpPr>
        <p:spPr>
          <a:xfrm>
            <a:off x="428368" y="999391"/>
            <a:ext cx="873828" cy="0"/>
          </a:xfrm>
          <a:prstGeom prst="line">
            <a:avLst/>
          </a:prstGeom>
          <a:ln w="38100">
            <a:solidFill>
              <a:srgbClr val="E57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形 7">
            <a:extLst>
              <a:ext uri="{FF2B5EF4-FFF2-40B4-BE49-F238E27FC236}">
                <a16:creationId xmlns:a16="http://schemas.microsoft.com/office/drawing/2014/main" id="{7B4DE533-39D0-4BC1-8C01-3A23B582C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6923" y="340312"/>
            <a:ext cx="2298276" cy="5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5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DFB7-7756-47C5-88BA-14FC51A51466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986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ED29-BA43-4BE5-A271-3FD8E2991B58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93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D0723-9420-48CE-9ECD-BCC399CCA837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5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170F-3CC6-49DE-A145-EBEC8A5C3BEA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3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A6B2-3F58-491C-8590-1B446EA852B5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0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B6B6-B5D8-42A1-A085-89922717117A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49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098FC-5ACE-4D31-B5F9-E14331CE7D21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32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28368" y="220914"/>
            <a:ext cx="10515600" cy="584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95E5-3514-4429-A86B-D719F3D16101}" type="datetime1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51107" y="64948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42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C0000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5FC495-5AC3-C0C8-C960-37B9C8C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0D4DF-6B92-6557-E501-8D2D3DFE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1</a:t>
            </a:fld>
            <a:endParaRPr lang="zh-CN" alt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5AFE76-2BBC-A17F-06BD-0345EE5EF4B1}"/>
              </a:ext>
            </a:extLst>
          </p:cNvPr>
          <p:cNvGrpSpPr/>
          <p:nvPr/>
        </p:nvGrpSpPr>
        <p:grpSpPr>
          <a:xfrm>
            <a:off x="5531122" y="1412113"/>
            <a:ext cx="6660878" cy="2703145"/>
            <a:chOff x="-125676" y="1900743"/>
            <a:chExt cx="6660878" cy="27031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141727-8081-392E-6504-BE57D4924859}"/>
                </a:ext>
              </a:extLst>
            </p:cNvPr>
            <p:cNvSpPr txBox="1"/>
            <p:nvPr/>
          </p:nvSpPr>
          <p:spPr>
            <a:xfrm rot="1330937">
              <a:off x="5123841" y="2353213"/>
              <a:ext cx="1411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532nm out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EA83E9-DA22-7164-1EB0-D140C9BA674A}"/>
                </a:ext>
              </a:extLst>
            </p:cNvPr>
            <p:cNvGrpSpPr/>
            <p:nvPr/>
          </p:nvGrpSpPr>
          <p:grpSpPr>
            <a:xfrm>
              <a:off x="-125676" y="1900743"/>
              <a:ext cx="6454388" cy="2703145"/>
              <a:chOff x="-125676" y="1900743"/>
              <a:chExt cx="6454388" cy="270314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C35878C-F917-FBD4-BD6F-38F2A147CF7B}"/>
                  </a:ext>
                </a:extLst>
              </p:cNvPr>
              <p:cNvSpPr/>
              <p:nvPr/>
            </p:nvSpPr>
            <p:spPr>
              <a:xfrm>
                <a:off x="1698500" y="2180572"/>
                <a:ext cx="2889684" cy="1144774"/>
              </a:xfrm>
              <a:custGeom>
                <a:avLst/>
                <a:gdLst>
                  <a:gd name="connsiteX0" fmla="*/ 2889684 w 2889684"/>
                  <a:gd name="connsiteY0" fmla="*/ 101382 h 1144774"/>
                  <a:gd name="connsiteX1" fmla="*/ 2088573 w 2889684"/>
                  <a:gd name="connsiteY1" fmla="*/ 85198 h 1144774"/>
                  <a:gd name="connsiteX2" fmla="*/ 1967192 w 2889684"/>
                  <a:gd name="connsiteY2" fmla="*/ 1023874 h 1144774"/>
                  <a:gd name="connsiteX3" fmla="*/ 1271277 w 2889684"/>
                  <a:gd name="connsiteY3" fmla="*/ 1023874 h 1144774"/>
                  <a:gd name="connsiteX4" fmla="*/ 1166081 w 2889684"/>
                  <a:gd name="connsiteY4" fmla="*/ 28554 h 1144774"/>
                  <a:gd name="connsiteX5" fmla="*/ 130300 w 2889684"/>
                  <a:gd name="connsiteY5" fmla="*/ 327959 h 1144774"/>
                  <a:gd name="connsiteX6" fmla="*/ 49380 w 2889684"/>
                  <a:gd name="connsiteY6" fmla="*/ 344143 h 114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9684" h="1144774">
                    <a:moveTo>
                      <a:pt x="2889684" y="101382"/>
                    </a:moveTo>
                    <a:cubicBezTo>
                      <a:pt x="2566003" y="16415"/>
                      <a:pt x="2242322" y="-68551"/>
                      <a:pt x="2088573" y="85198"/>
                    </a:cubicBezTo>
                    <a:cubicBezTo>
                      <a:pt x="1934824" y="238947"/>
                      <a:pt x="2103408" y="867428"/>
                      <a:pt x="1967192" y="1023874"/>
                    </a:cubicBezTo>
                    <a:cubicBezTo>
                      <a:pt x="1830976" y="1180320"/>
                      <a:pt x="1404795" y="1189761"/>
                      <a:pt x="1271277" y="1023874"/>
                    </a:cubicBezTo>
                    <a:cubicBezTo>
                      <a:pt x="1137759" y="857987"/>
                      <a:pt x="1356244" y="144540"/>
                      <a:pt x="1166081" y="28554"/>
                    </a:cubicBezTo>
                    <a:cubicBezTo>
                      <a:pt x="975918" y="-87432"/>
                      <a:pt x="316417" y="275361"/>
                      <a:pt x="130300" y="327959"/>
                    </a:cubicBezTo>
                    <a:cubicBezTo>
                      <a:pt x="-55817" y="380557"/>
                      <a:pt x="-3219" y="362350"/>
                      <a:pt x="49380" y="34414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09A8244-1473-68C1-3F4F-551AC4C11F86}"/>
                  </a:ext>
                </a:extLst>
              </p:cNvPr>
              <p:cNvSpPr/>
              <p:nvPr/>
            </p:nvSpPr>
            <p:spPr>
              <a:xfrm>
                <a:off x="2678464" y="3325346"/>
                <a:ext cx="1278542" cy="12785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C72A44-1040-C131-A56E-530A4DB5B088}"/>
                  </a:ext>
                </a:extLst>
              </p:cNvPr>
              <p:cNvSpPr txBox="1"/>
              <p:nvPr/>
            </p:nvSpPr>
            <p:spPr>
              <a:xfrm>
                <a:off x="2612054" y="3764562"/>
                <a:ext cx="1411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Microring</a:t>
                </a:r>
                <a:endParaRPr lang="en-US" altLang="zh-CN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1DA70A-2E6E-72CD-DFEA-69F5D98DBE32}"/>
                  </a:ext>
                </a:extLst>
              </p:cNvPr>
              <p:cNvSpPr txBox="1"/>
              <p:nvPr/>
            </p:nvSpPr>
            <p:spPr>
              <a:xfrm>
                <a:off x="1731981" y="3028890"/>
                <a:ext cx="1411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 taper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7AB1AB-CB9C-54D7-2715-E62BCF03BE9C}"/>
                  </a:ext>
                </a:extLst>
              </p:cNvPr>
              <p:cNvSpPr/>
              <p:nvPr/>
            </p:nvSpPr>
            <p:spPr>
              <a:xfrm rot="20668121">
                <a:off x="1101620" y="2527873"/>
                <a:ext cx="599759" cy="212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3C37D8-5B91-8863-A64D-EB841F4F756F}"/>
                  </a:ext>
                </a:extLst>
              </p:cNvPr>
              <p:cNvSpPr txBox="1"/>
              <p:nvPr/>
            </p:nvSpPr>
            <p:spPr>
              <a:xfrm rot="20731535">
                <a:off x="677888" y="2123464"/>
                <a:ext cx="1411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WDM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D37DC40-9394-A608-BDFD-896BDBF227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766" y="2655598"/>
                <a:ext cx="674966" cy="22315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8F1F6D0-C3D3-F890-7433-FB9E4D8BEC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766" y="2767175"/>
                <a:ext cx="674966" cy="223154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447A38-E980-4A21-910A-50CC86FA9D76}"/>
                  </a:ext>
                </a:extLst>
              </p:cNvPr>
              <p:cNvSpPr txBox="1"/>
              <p:nvPr/>
            </p:nvSpPr>
            <p:spPr>
              <a:xfrm rot="20531818">
                <a:off x="179156" y="2938381"/>
                <a:ext cx="1411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C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1064nm in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1E6F9E-35D4-F8E4-4194-707EF7E8AAE5}"/>
                  </a:ext>
                </a:extLst>
              </p:cNvPr>
              <p:cNvSpPr txBox="1"/>
              <p:nvPr/>
            </p:nvSpPr>
            <p:spPr>
              <a:xfrm rot="20531818">
                <a:off x="-125676" y="2346324"/>
                <a:ext cx="1411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00B05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532nm in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A50579-5466-8FAA-702A-F02B23399912}"/>
                  </a:ext>
                </a:extLst>
              </p:cNvPr>
              <p:cNvSpPr/>
              <p:nvPr/>
            </p:nvSpPr>
            <p:spPr>
              <a:xfrm rot="1227632">
                <a:off x="4566276" y="2278706"/>
                <a:ext cx="599759" cy="212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3FB164-F82B-391F-1C88-21E2456F4B1E}"/>
                  </a:ext>
                </a:extLst>
              </p:cNvPr>
              <p:cNvSpPr txBox="1"/>
              <p:nvPr/>
            </p:nvSpPr>
            <p:spPr>
              <a:xfrm rot="1204883">
                <a:off x="4258255" y="1900743"/>
                <a:ext cx="1411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WDM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9960D2-BFFE-5AE5-A7B8-7BBC37501FBD}"/>
                  </a:ext>
                </a:extLst>
              </p:cNvPr>
              <p:cNvSpPr txBox="1"/>
              <p:nvPr/>
            </p:nvSpPr>
            <p:spPr>
              <a:xfrm rot="1446944">
                <a:off x="4917351" y="2763611"/>
                <a:ext cx="1411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C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1064nm out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870305B-F8EF-E0E2-1BEF-43C0823630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84200" y="2421874"/>
                <a:ext cx="690618" cy="29601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280219D-0848-07FC-8EE7-6AB214AC9B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8345" y="2530655"/>
                <a:ext cx="679828" cy="299656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FA938A-3E0A-013F-4D13-144ACB814C4E}"/>
              </a:ext>
            </a:extLst>
          </p:cNvPr>
          <p:cNvSpPr txBox="1"/>
          <p:nvPr/>
        </p:nvSpPr>
        <p:spPr>
          <a:xfrm>
            <a:off x="6236802" y="4651255"/>
            <a:ext cx="5405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1064nm: pump, write grating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532nm: seed, monitor resonance match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Heater: align resonances of two wavelength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39DD90-B64C-4455-9FE3-66FF3CEBFA2C}"/>
              </a:ext>
            </a:extLst>
          </p:cNvPr>
          <p:cNvGrpSpPr/>
          <p:nvPr/>
        </p:nvGrpSpPr>
        <p:grpSpPr>
          <a:xfrm>
            <a:off x="268965" y="1979803"/>
            <a:ext cx="5279960" cy="3780196"/>
            <a:chOff x="268965" y="1098958"/>
            <a:chExt cx="5279960" cy="378019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24B604-4E12-E442-E182-508A5D6A8EE1}"/>
                </a:ext>
              </a:extLst>
            </p:cNvPr>
            <p:cNvGrpSpPr/>
            <p:nvPr/>
          </p:nvGrpSpPr>
          <p:grpSpPr>
            <a:xfrm>
              <a:off x="268965" y="1098958"/>
              <a:ext cx="5279960" cy="3780196"/>
              <a:chOff x="6755553" y="557135"/>
              <a:chExt cx="5279960" cy="3780196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A0E43C7-659D-E76C-D04F-CA4D06D5C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55553" y="1212609"/>
                <a:ext cx="5235057" cy="2636092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828B1C-BC53-2263-F415-9D781DE9001B}"/>
                  </a:ext>
                </a:extLst>
              </p:cNvPr>
              <p:cNvSpPr/>
              <p:nvPr/>
            </p:nvSpPr>
            <p:spPr>
              <a:xfrm>
                <a:off x="6755553" y="557135"/>
                <a:ext cx="5279960" cy="378019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B1AB33-4F60-28F8-5977-BC130DA77D2B}"/>
                </a:ext>
              </a:extLst>
            </p:cNvPr>
            <p:cNvSpPr txBox="1"/>
            <p:nvPr/>
          </p:nvSpPr>
          <p:spPr>
            <a:xfrm>
              <a:off x="2762555" y="4479044"/>
              <a:ext cx="2627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2022 Nature Photon.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417E6C-0EF1-90F1-90F1-8465AED51C2E}"/>
                </a:ext>
              </a:extLst>
            </p:cNvPr>
            <p:cNvSpPr txBox="1"/>
            <p:nvPr/>
          </p:nvSpPr>
          <p:spPr>
            <a:xfrm>
              <a:off x="411927" y="1189429"/>
              <a:ext cx="4994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Whitney-Semibold"/>
                </a:rPr>
                <a:t>Q</a:t>
              </a:r>
              <a:r>
                <a:rPr lang="en-US" sz="2000" b="0" i="0" u="none" strike="noStrike" baseline="0" dirty="0">
                  <a:latin typeface="Whitney-Semibold"/>
                </a:rPr>
                <a:t>uasi-phase-matching p</a:t>
              </a:r>
              <a:r>
                <a:rPr lang="en-US" altLang="zh-CN" sz="2000" b="0" i="0" u="none" strike="noStrike" baseline="0" dirty="0">
                  <a:latin typeface="Whitney-Semibold"/>
                </a:rPr>
                <a:t>hoto galvanic SHG</a:t>
              </a:r>
              <a:endParaRPr lang="en-US" altLang="zh-CN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2F2F6E-16ED-CDF1-0A77-D20296D96969}"/>
              </a:ext>
            </a:extLst>
          </p:cNvPr>
          <p:cNvCxnSpPr/>
          <p:nvPr/>
        </p:nvCxnSpPr>
        <p:spPr>
          <a:xfrm>
            <a:off x="9613804" y="3869901"/>
            <a:ext cx="436910" cy="24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55B9F06-995B-9EEE-DC27-0F16E54BFED9}"/>
              </a:ext>
            </a:extLst>
          </p:cNvPr>
          <p:cNvSpPr txBox="1"/>
          <p:nvPr/>
        </p:nvSpPr>
        <p:spPr>
          <a:xfrm>
            <a:off x="10009065" y="3978219"/>
            <a:ext cx="1921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Heating by TEC</a:t>
            </a:r>
          </a:p>
        </p:txBody>
      </p:sp>
    </p:spTree>
    <p:extLst>
      <p:ext uri="{BB962C8B-B14F-4D97-AF65-F5344CB8AC3E}">
        <p14:creationId xmlns:p14="http://schemas.microsoft.com/office/powerpoint/2010/main" val="138123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AEA92C-393A-418D-F0C9-21F337E5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CF8C4-8A51-698D-92D6-ACDA118E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BEAE0-4DDD-0327-123D-CCE7B547F3AA}"/>
              </a:ext>
            </a:extLst>
          </p:cNvPr>
          <p:cNvSpPr txBox="1"/>
          <p:nvPr/>
        </p:nvSpPr>
        <p:spPr>
          <a:xfrm>
            <a:off x="362103" y="1984202"/>
            <a:ext cx="5405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Case1: near critical coupling at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1064nm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(yellow trace), very weak coupling at </a:t>
            </a:r>
            <a:r>
              <a:rPr lang="en-US" altLang="zh-CN" sz="2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532nm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(pink trace)</a:t>
            </a:r>
          </a:p>
        </p:txBody>
      </p:sp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ECBBB46-5C4B-688A-0CE5-5D7B81E9D4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" t="16800" r="4206" b="8632"/>
          <a:stretch/>
        </p:blipFill>
        <p:spPr>
          <a:xfrm>
            <a:off x="6096000" y="3014109"/>
            <a:ext cx="5142452" cy="3143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5A3AB-F46F-E7DA-FE5F-ECE4C6B3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1" t="29533" r="27634" b="18743"/>
          <a:stretch/>
        </p:blipFill>
        <p:spPr>
          <a:xfrm>
            <a:off x="545285" y="3014111"/>
            <a:ext cx="4848836" cy="3188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33F98D-F5A2-A0C2-9303-25C39CC9ADBB}"/>
              </a:ext>
            </a:extLst>
          </p:cNvPr>
          <p:cNvSpPr txBox="1"/>
          <p:nvPr/>
        </p:nvSpPr>
        <p:spPr>
          <a:xfrm>
            <a:off x="6096000" y="1984202"/>
            <a:ext cx="6115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Case2: ~0.3 transmission dip for both wavelength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(1064 not shown in figure)</a:t>
            </a:r>
          </a:p>
        </p:txBody>
      </p:sp>
      <p:pic>
        <p:nvPicPr>
          <p:cNvPr id="12" name="Picture 11" descr="A computer screen with colorful lines&#10;&#10;Description automatically generated">
            <a:extLst>
              <a:ext uri="{FF2B5EF4-FFF2-40B4-BE49-F238E27FC236}">
                <a16:creationId xmlns:a16="http://schemas.microsoft.com/office/drawing/2014/main" id="{B25A803A-494C-37F0-5317-BCC6B31B26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t="19571" r="10780" b="11805"/>
          <a:stretch/>
        </p:blipFill>
        <p:spPr>
          <a:xfrm>
            <a:off x="6096000" y="3014109"/>
            <a:ext cx="5142452" cy="32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ED6768-5D8E-5278-93A0-8D44C5BF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resonances and enter into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F84D1-43EC-2AD0-F3A7-563C5E36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6" name="Picture 5" descr="A close-up of a monitor&#10;&#10;Description automatically generated">
            <a:extLst>
              <a:ext uri="{FF2B5EF4-FFF2-40B4-BE49-F238E27FC236}">
                <a16:creationId xmlns:a16="http://schemas.microsoft.com/office/drawing/2014/main" id="{9D058F25-5A6B-D7A9-860C-E00EB31EB8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23364" r="14910" b="9725"/>
          <a:stretch/>
        </p:blipFill>
        <p:spPr>
          <a:xfrm>
            <a:off x="185934" y="3429000"/>
            <a:ext cx="4725288" cy="2981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5936C-AC05-DBA8-C116-EC9B7925F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9" t="23119" r="17572" b="5294"/>
          <a:stretch/>
        </p:blipFill>
        <p:spPr>
          <a:xfrm>
            <a:off x="5092117" y="3429000"/>
            <a:ext cx="4493129" cy="2981238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48AFC068-1D01-307A-99D9-5DB1EE179D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r="17388" b="9358"/>
          <a:stretch/>
        </p:blipFill>
        <p:spPr>
          <a:xfrm>
            <a:off x="9763323" y="3889903"/>
            <a:ext cx="2362052" cy="2200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E0A2F-33F6-66C1-3E83-1A92BFCDB9C6}"/>
              </a:ext>
            </a:extLst>
          </p:cNvPr>
          <p:cNvSpPr txBox="1"/>
          <p:nvPr/>
        </p:nvSpPr>
        <p:spPr>
          <a:xfrm>
            <a:off x="437604" y="1243842"/>
            <a:ext cx="10233193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Align resonances at two wavelengths by adjusting temperature carefully (0.01°C/step)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Wide waveguide: &gt;6um width ring, normal dispersion; multiple modes, could not identify modes, overlap maybe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Narrow waveguide: like 3um width ring, anomalous dispersion, FWM happen; single mode at 1064nm, could identify fundamental mode </a:t>
            </a:r>
          </a:p>
          <a:p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97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1E6E7A-2178-52BF-97B0-127825DE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560" y="1458778"/>
            <a:ext cx="46772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Bandgap measurement by Jinyu</a:t>
            </a:r>
          </a:p>
          <a:p>
            <a:r>
              <a:rPr lang="en-US" sz="2400" dirty="0"/>
              <a:t>Early FHD: ~4.8eV</a:t>
            </a:r>
          </a:p>
          <a:p>
            <a:r>
              <a:rPr lang="en-US" sz="2400" dirty="0"/>
              <a:t>PECVD: some unknow problem, waiting for remeasurement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309D29-4E16-700A-8D4E-B700D282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Bandgap measurement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9A04D-BBFB-1EE7-B849-19501BDD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2F4E2-9496-A928-72E5-85CD366E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30" y="1616929"/>
            <a:ext cx="6649069" cy="3097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C81A1-DAD3-9BF7-4AEB-320376EA53BB}"/>
              </a:ext>
            </a:extLst>
          </p:cNvPr>
          <p:cNvSpPr txBox="1"/>
          <p:nvPr/>
        </p:nvSpPr>
        <p:spPr>
          <a:xfrm>
            <a:off x="691123" y="4912295"/>
            <a:ext cx="6115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deposition may result in different bandgap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F9529-AB8A-3895-0317-3F2730B4F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078" y="3238940"/>
            <a:ext cx="2622528" cy="1673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ED5DF-8CDB-D859-0455-739D44E97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547" y="5145486"/>
            <a:ext cx="2666059" cy="15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553FAB-B6D5-5602-65E7-DA71A1A97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25% doping PECVD (2% </a:t>
            </a:r>
            <a:r>
              <a:rPr lang="en-US" altLang="zh-CN" dirty="0" err="1"/>
              <a:t>Δn</a:t>
            </a:r>
            <a:r>
              <a:rPr lang="en-US" dirty="0"/>
              <a:t>): &gt;50M at 1064nm, &gt;20M at 532nm</a:t>
            </a:r>
          </a:p>
          <a:p>
            <a:r>
              <a:rPr lang="en-US" dirty="0"/>
              <a:t>45% doping FHD: &gt;200M at 1064nm, &gt; 40M at 532nm</a:t>
            </a:r>
          </a:p>
          <a:p>
            <a:r>
              <a:rPr lang="en-US" dirty="0"/>
              <a:t>No SHG observed on both platforms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71DFB-5CC9-4EA2-2FA3-3BAE2CEC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F1536-EE0C-737F-378F-F0A5843C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5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C97EA3-A8D6-FFEB-AE71-038DC7EB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2" y="153252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Potential problems: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bandgap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 overlapping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Coupling efficiency at both wavelength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Potential next plan:</a:t>
            </a:r>
          </a:p>
          <a:p>
            <a:r>
              <a:rPr lang="en-US" dirty="0"/>
              <a:t>Bandgap test of PECVD</a:t>
            </a:r>
          </a:p>
          <a:p>
            <a:r>
              <a:rPr lang="en-US" dirty="0"/>
              <a:t>New design1: single mode with normal dispersion at 1064nm</a:t>
            </a:r>
          </a:p>
          <a:p>
            <a:r>
              <a:rPr lang="en-US" dirty="0"/>
              <a:t>New design2: 1064nm and 532nm integrated couplers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295F4F-2C78-82D3-1A28-37A101A9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046E9-5FF6-4E98-95FB-1C3EA7BB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71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83093</TotalTime>
  <Words>271</Words>
  <Application>Microsoft Office PowerPoint</Application>
  <PresentationFormat>Widescreen</PresentationFormat>
  <Paragraphs>52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Whitney-Semibold</vt:lpstr>
      <vt:lpstr>等线</vt:lpstr>
      <vt:lpstr>Arial</vt:lpstr>
      <vt:lpstr>Calibri</vt:lpstr>
      <vt:lpstr>Office 主题​​</vt:lpstr>
      <vt:lpstr>Setup</vt:lpstr>
      <vt:lpstr>Coupling</vt:lpstr>
      <vt:lpstr>Align resonances and enter into them</vt:lpstr>
      <vt:lpstr>Bandgap measurement</vt:lpstr>
      <vt:lpstr>Device</vt:lpstr>
      <vt:lpstr>Summary: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Henry</dc:creator>
  <cp:lastModifiedBy>Chen H.-J.</cp:lastModifiedBy>
  <cp:revision>322</cp:revision>
  <dcterms:created xsi:type="dcterms:W3CDTF">2021-11-17T02:46:05Z</dcterms:created>
  <dcterms:modified xsi:type="dcterms:W3CDTF">2024-05-27T20:28:28Z</dcterms:modified>
</cp:coreProperties>
</file>